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Libre Baskerville"/>
      <p:regular r:id="rId34"/>
      <p:bold r:id="rId35"/>
      <p: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7" roundtripDataSignature="AMtx7mjwhROj0ihQ25HZBC4EPbzGeQwG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LibreBaskerville-bold.fntdata"/><Relationship Id="rId12" Type="http://schemas.openxmlformats.org/officeDocument/2006/relationships/slide" Target="slides/slide7.xml"/><Relationship Id="rId34" Type="http://schemas.openxmlformats.org/officeDocument/2006/relationships/font" Target="fonts/LibreBaskerville-regular.fntdata"/><Relationship Id="rId15" Type="http://schemas.openxmlformats.org/officeDocument/2006/relationships/slide" Target="slides/slide10.xml"/><Relationship Id="rId37" Type="http://customschemas.google.com/relationships/presentationmetadata" Target="metadata"/><Relationship Id="rId14" Type="http://schemas.openxmlformats.org/officeDocument/2006/relationships/slide" Target="slides/slide9.xml"/><Relationship Id="rId36" Type="http://schemas.openxmlformats.org/officeDocument/2006/relationships/font" Target="fonts/LibreBaskerville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/>
          <p:nvPr>
            <p:ph idx="1"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:notes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f6c79510d_3_1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" name="Google Shape;185;g25f6c79510d_3_1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f5592a3f6_0_0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g25f5592a3f6_0_0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5f5592a3f6_0_247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2" name="Google Shape;222;g25f5592a3f6_0_247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5f5592a3f6_0_263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" name="Google Shape;231;g25f5592a3f6_0_263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5f5592a3f6_1_49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9" name="Google Shape;239;g25f5592a3f6_1_49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5f5592a3f6_1_150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g25f5592a3f6_1_150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5f5592a3f6_0_280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7" name="Google Shape;257;g25f5592a3f6_0_280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5f5592a3f6_1_133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5f5592a3f6_1_133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25f5592a3f6_1_133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5f5592a3f6_1_19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1" name="Google Shape;271;g25f5592a3f6_1_19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5f5592a3f6_1_26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g25f5592a3f6_1_26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:notes"/>
          <p:cNvSpPr txBox="1"/>
          <p:nvPr>
            <p:ph idx="1"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:notes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5f5592a3f6_1_138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5f5592a3f6_1_138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25f5592a3f6_1_138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f5592a3f6_1_32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1" name="Google Shape;291;g25f5592a3f6_1_32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5f5592a3f6_1_95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9" name="Google Shape;299;g25f5592a3f6_1_95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5f5592a3f6_1_102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6" name="Google Shape;306;g25f5592a3f6_1_102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5f5592a3f6_1_110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5" name="Google Shape;315;g25f5592a3f6_1_110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5f5592a3f6_1_58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3" name="Google Shape;323;g25f5592a3f6_1_58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5f5592a3f6_1_76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0" name="Google Shape;330;g25f5592a3f6_1_76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5f5592a3f6_1_69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7" name="Google Shape;337;g25f5592a3f6_1_69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5f5592a3f6_0_259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5f5592a3f6_0_259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25f5592a3f6_0_259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5592a3f6_1_123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5592a3f6_1_123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25f5592a3f6_1_123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5f6c79510d_3_28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" name="Google Shape;139;g25f6c79510d_3_28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5f5592a3f6_1_144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g25f5592a3f6_1_144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5f6c79510d_3_55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g25f6c79510d_3_55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f5592a3f6_0_14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g25f5592a3f6_0_14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f5592a3f6_1_10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" name="Google Shape;170;g25f5592a3f6_1_10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5f5592a3f6_1_128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5f5592a3f6_1_128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25f5592a3f6_1_128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5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6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26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26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7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27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27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27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27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27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8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9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0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0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30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2"/>
          <p:cNvSpPr txBox="1"/>
          <p:nvPr>
            <p:ph idx="1"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3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33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33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7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4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34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34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5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35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35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36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36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7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37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37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37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37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38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38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38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38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38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38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9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9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0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/>
          <p:nvPr>
            <p:ph idx="1"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2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2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2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2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3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3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23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4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24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/>
          <p:nvPr/>
        </p:nvSpPr>
        <p:spPr>
          <a:xfrm>
            <a:off x="0" y="0"/>
            <a:ext cx="9143280" cy="514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3"/>
          <p:cNvSpPr/>
          <p:nvPr/>
        </p:nvSpPr>
        <p:spPr>
          <a:xfrm>
            <a:off x="64080" y="52560"/>
            <a:ext cx="9012600" cy="5019120"/>
          </a:xfrm>
          <a:prstGeom prst="roundRect">
            <a:avLst>
              <a:gd fmla="val 4929" name="adj"/>
            </a:avLst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38160" rotWithShape="0" algn="t" dir="5400000" dist="25560">
              <a:srgbClr val="000000">
                <a:alpha val="4901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3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0" y="0"/>
            <a:ext cx="9143280" cy="514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5"/>
          <p:cNvSpPr/>
          <p:nvPr/>
        </p:nvSpPr>
        <p:spPr>
          <a:xfrm>
            <a:off x="64080" y="52560"/>
            <a:ext cx="9012600" cy="5019120"/>
          </a:xfrm>
          <a:prstGeom prst="roundRect">
            <a:avLst>
              <a:gd fmla="val 4929" name="adj"/>
            </a:avLst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38160" rotWithShape="0" algn="t" dir="5400000" dist="25560">
              <a:srgbClr val="000000">
                <a:alpha val="4901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5"/>
          <p:cNvSpPr/>
          <p:nvPr/>
        </p:nvSpPr>
        <p:spPr>
          <a:xfrm>
            <a:off x="-194400" y="4712760"/>
            <a:ext cx="1090080" cy="272880"/>
          </a:xfrm>
          <a:prstGeom prst="rect">
            <a:avLst/>
          </a:prstGeom>
          <a:noFill/>
          <a:ln>
            <a:noFill/>
          </a:ln>
        </p:spPr>
        <p:txBody>
          <a:bodyPr anchorCtr="0" anchor="t" bIns="33825" lIns="67675" spcFirstLastPara="1" rIns="67675" wrap="square" tIns="33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Baskerville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gif"/><Relationship Id="rId4" Type="http://schemas.openxmlformats.org/officeDocument/2006/relationships/image" Target="../media/image7.gif"/><Relationship Id="rId9" Type="http://schemas.openxmlformats.org/officeDocument/2006/relationships/image" Target="../media/image4.png"/><Relationship Id="rId5" Type="http://schemas.openxmlformats.org/officeDocument/2006/relationships/image" Target="../media/image18.gif"/><Relationship Id="rId6" Type="http://schemas.openxmlformats.org/officeDocument/2006/relationships/image" Target="../media/image17.gif"/><Relationship Id="rId7" Type="http://schemas.openxmlformats.org/officeDocument/2006/relationships/image" Target="../media/image9.gif"/><Relationship Id="rId8" Type="http://schemas.openxmlformats.org/officeDocument/2006/relationships/image" Target="../media/image15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"/>
          <p:cNvSpPr/>
          <p:nvPr/>
        </p:nvSpPr>
        <p:spPr>
          <a:xfrm>
            <a:off x="-69480" y="1359360"/>
            <a:ext cx="928296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400" lIns="67675" spcFirstLastPara="1" rIns="67675" wrap="square" tIns="338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b="1" lang="en-US" sz="3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Lab 4 - Conditional VAE for Video Prediction</a:t>
            </a:r>
            <a:endParaRPr b="0" i="0" sz="3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"/>
          <p:cNvSpPr/>
          <p:nvPr/>
        </p:nvSpPr>
        <p:spPr>
          <a:xfrm>
            <a:off x="2009520" y="2738160"/>
            <a:ext cx="5177520" cy="646920"/>
          </a:xfrm>
          <a:prstGeom prst="rect">
            <a:avLst/>
          </a:prstGeom>
          <a:noFill/>
          <a:ln>
            <a:noFill/>
          </a:ln>
        </p:spPr>
        <p:txBody>
          <a:bodyPr anchorCtr="0" anchor="t" bIns="33825" lIns="67675" spcFirstLastPara="1" rIns="67675" wrap="square" tIns="338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2023 Summer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Zong-lin Gao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"/>
          <p:cNvSpPr/>
          <p:nvPr/>
        </p:nvSpPr>
        <p:spPr>
          <a:xfrm>
            <a:off x="3464640" y="3882240"/>
            <a:ext cx="2267280" cy="539640"/>
          </a:xfrm>
          <a:prstGeom prst="rect">
            <a:avLst/>
          </a:prstGeom>
          <a:noFill/>
          <a:ln>
            <a:noFill/>
          </a:ln>
        </p:spPr>
        <p:txBody>
          <a:bodyPr anchorCtr="0" anchor="t" bIns="33825" lIns="67675" spcFirstLastPara="1" rIns="67675" wrap="square" tIns="338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None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Aug</a:t>
            </a:r>
            <a:r>
              <a:rPr b="0" i="0" lang="en-US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r>
              <a:rPr b="0" i="0" lang="en-US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2023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f6c79510d_3_1"/>
          <p:cNvSpPr/>
          <p:nvPr/>
        </p:nvSpPr>
        <p:spPr>
          <a:xfrm>
            <a:off x="789755" y="1157045"/>
            <a:ext cx="7771800" cy="3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3825" lIns="67675" spcFirstLastPara="1" rIns="67675" wrap="square" tIns="33825">
            <a:noAutofit/>
          </a:bodyPr>
          <a:lstStyle/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900"/>
              <a:buFont typeface="Noto Sans Symbols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this Lab, you need to implement video prediction by VAE method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Pose Video sequence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Initial image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generate predicted video sequence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g25f6c79510d_3_1"/>
          <p:cNvSpPr/>
          <p:nvPr/>
        </p:nvSpPr>
        <p:spPr>
          <a:xfrm>
            <a:off x="411725" y="276849"/>
            <a:ext cx="77718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400" lIns="67675" spcFirstLastPara="1" rIns="67675" wrap="square" tIns="33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800"/>
              <a:buFont typeface="Calibri"/>
              <a:buNone/>
            </a:pPr>
            <a:r>
              <a:rPr b="1" lang="en-US" sz="3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Lab Objective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25f6c79510d_3_1"/>
          <p:cNvSpPr/>
          <p:nvPr/>
        </p:nvSpPr>
        <p:spPr>
          <a:xfrm>
            <a:off x="2165588" y="2829550"/>
            <a:ext cx="2440500" cy="1755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g25f6c79510d_3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2363" y="3926500"/>
            <a:ext cx="609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25f6c79510d_3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6138" y="2913825"/>
            <a:ext cx="609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25f6c79510d_3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9213" y="3926500"/>
            <a:ext cx="6096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25f6c79510d_3_1"/>
          <p:cNvSpPr txBox="1"/>
          <p:nvPr/>
        </p:nvSpPr>
        <p:spPr>
          <a:xfrm>
            <a:off x="2185738" y="3218625"/>
            <a:ext cx="830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</a:rPr>
              <a:t>Pose video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94" name="Google Shape;194;g25f6c79510d_3_1"/>
          <p:cNvSpPr txBox="1"/>
          <p:nvPr/>
        </p:nvSpPr>
        <p:spPr>
          <a:xfrm>
            <a:off x="3423663" y="3218625"/>
            <a:ext cx="830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</a:rPr>
              <a:t>First image</a:t>
            </a:r>
            <a:endParaRPr sz="1000">
              <a:solidFill>
                <a:schemeClr val="lt1"/>
              </a:solidFill>
            </a:endParaRPr>
          </a:p>
        </p:txBody>
      </p:sp>
      <p:cxnSp>
        <p:nvCxnSpPr>
          <p:cNvPr id="195" name="Google Shape;195;g25f6c79510d_3_1"/>
          <p:cNvCxnSpPr/>
          <p:nvPr/>
        </p:nvCxnSpPr>
        <p:spPr>
          <a:xfrm>
            <a:off x="2653713" y="3477950"/>
            <a:ext cx="284100" cy="357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" name="Google Shape;196;g25f6c79510d_3_1"/>
          <p:cNvCxnSpPr/>
          <p:nvPr/>
        </p:nvCxnSpPr>
        <p:spPr>
          <a:xfrm flipH="1">
            <a:off x="3423663" y="3477950"/>
            <a:ext cx="284100" cy="357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7" name="Google Shape;197;g25f6c79510d_3_1"/>
          <p:cNvSpPr txBox="1"/>
          <p:nvPr/>
        </p:nvSpPr>
        <p:spPr>
          <a:xfrm>
            <a:off x="2778813" y="4231300"/>
            <a:ext cx="830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</a:rPr>
              <a:t>Pred video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98" name="Google Shape;198;g25f6c79510d_3_1"/>
          <p:cNvSpPr txBox="1"/>
          <p:nvPr/>
        </p:nvSpPr>
        <p:spPr>
          <a:xfrm>
            <a:off x="3671963" y="4231300"/>
            <a:ext cx="970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</a:rPr>
              <a:t>Ground truth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99" name="Google Shape;199;g25f6c79510d_3_1"/>
          <p:cNvSpPr/>
          <p:nvPr/>
        </p:nvSpPr>
        <p:spPr>
          <a:xfrm>
            <a:off x="4957713" y="2829550"/>
            <a:ext cx="2440500" cy="1755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25f6c79510d_3_1"/>
          <p:cNvSpPr txBox="1"/>
          <p:nvPr/>
        </p:nvSpPr>
        <p:spPr>
          <a:xfrm>
            <a:off x="4977863" y="3218625"/>
            <a:ext cx="830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</a:rPr>
              <a:t>Pose video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01" name="Google Shape;201;g25f6c79510d_3_1"/>
          <p:cNvSpPr txBox="1"/>
          <p:nvPr/>
        </p:nvSpPr>
        <p:spPr>
          <a:xfrm>
            <a:off x="6215788" y="3218625"/>
            <a:ext cx="830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</a:rPr>
              <a:t>First image</a:t>
            </a:r>
            <a:endParaRPr sz="1000">
              <a:solidFill>
                <a:schemeClr val="lt1"/>
              </a:solidFill>
            </a:endParaRPr>
          </a:p>
        </p:txBody>
      </p:sp>
      <p:cxnSp>
        <p:nvCxnSpPr>
          <p:cNvPr id="202" name="Google Shape;202;g25f6c79510d_3_1"/>
          <p:cNvCxnSpPr/>
          <p:nvPr/>
        </p:nvCxnSpPr>
        <p:spPr>
          <a:xfrm>
            <a:off x="5445838" y="3477950"/>
            <a:ext cx="284100" cy="357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3" name="Google Shape;203;g25f6c79510d_3_1"/>
          <p:cNvCxnSpPr/>
          <p:nvPr/>
        </p:nvCxnSpPr>
        <p:spPr>
          <a:xfrm flipH="1">
            <a:off x="6215788" y="3477950"/>
            <a:ext cx="284100" cy="357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4" name="Google Shape;204;g25f6c79510d_3_1"/>
          <p:cNvSpPr txBox="1"/>
          <p:nvPr/>
        </p:nvSpPr>
        <p:spPr>
          <a:xfrm>
            <a:off x="5570938" y="4231300"/>
            <a:ext cx="830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</a:rPr>
              <a:t>Pred video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05" name="Google Shape;205;g25f6c79510d_3_1"/>
          <p:cNvSpPr txBox="1"/>
          <p:nvPr/>
        </p:nvSpPr>
        <p:spPr>
          <a:xfrm>
            <a:off x="6464088" y="4231300"/>
            <a:ext cx="970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</a:rPr>
              <a:t>Ground truth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206" name="Google Shape;206;g25f6c79510d_3_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95163" y="3928020"/>
            <a:ext cx="612648" cy="301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25f6c79510d_3_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79813" y="3928020"/>
            <a:ext cx="612648" cy="301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25f6c79510d_3_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86738" y="2915345"/>
            <a:ext cx="612648" cy="301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25f6c79510d_3_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32538" y="2930825"/>
            <a:ext cx="612649" cy="301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25f6c79510d_3_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24663" y="2915350"/>
            <a:ext cx="612649" cy="301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5f5592a3f6_0_0"/>
          <p:cNvSpPr/>
          <p:nvPr/>
        </p:nvSpPr>
        <p:spPr>
          <a:xfrm>
            <a:off x="411725" y="276849"/>
            <a:ext cx="77718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400" lIns="67675" spcFirstLastPara="1" rIns="67675" wrap="square" tIns="33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800"/>
              <a:buFont typeface="Calibri"/>
              <a:buNone/>
            </a:pPr>
            <a:r>
              <a:rPr b="1" lang="en-US" sz="3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VAE recap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g25f5592a3f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9241" y="1188953"/>
            <a:ext cx="5503545" cy="141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25f5592a3f6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9336" y="2887271"/>
            <a:ext cx="5572125" cy="2134553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25f5592a3f6_0_0"/>
          <p:cNvSpPr txBox="1"/>
          <p:nvPr/>
        </p:nvSpPr>
        <p:spPr>
          <a:xfrm>
            <a:off x="1182184" y="1562040"/>
            <a:ext cx="810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AE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g25f5592a3f6_0_0"/>
          <p:cNvSpPr txBox="1"/>
          <p:nvPr/>
        </p:nvSpPr>
        <p:spPr>
          <a:xfrm>
            <a:off x="1182184" y="3684502"/>
            <a:ext cx="810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VAE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5f5592a3f6_0_247"/>
          <p:cNvSpPr/>
          <p:nvPr/>
        </p:nvSpPr>
        <p:spPr>
          <a:xfrm>
            <a:off x="411725" y="276849"/>
            <a:ext cx="77718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400" lIns="67675" spcFirstLastPara="1" rIns="67675" wrap="square" tIns="3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800"/>
              <a:buFont typeface="Calibri"/>
              <a:buNone/>
            </a:pPr>
            <a:r>
              <a:rPr b="1" lang="en-US" sz="3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VAE recap</a:t>
            </a:r>
            <a:r>
              <a:rPr lang="en-US" sz="3000">
                <a:solidFill>
                  <a:schemeClr val="dk1"/>
                </a:solidFill>
              </a:rPr>
              <a:t> </a:t>
            </a:r>
            <a:r>
              <a:rPr b="1" lang="en-US" sz="3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- Reparameterization tricks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25f5592a3f6_0_247"/>
          <p:cNvSpPr txBox="1"/>
          <p:nvPr>
            <p:ph idx="4294967295" type="body"/>
          </p:nvPr>
        </p:nvSpPr>
        <p:spPr>
          <a:xfrm>
            <a:off x="522000" y="1085850"/>
            <a:ext cx="81000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-88900" lvl="0" marL="203200" rtl="0" algn="l">
              <a:spcBef>
                <a:spcPts val="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</p:txBody>
      </p:sp>
      <p:pic>
        <p:nvPicPr>
          <p:cNvPr id="226" name="Google Shape;226;g25f5592a3f6_0_2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7507" y="1063228"/>
            <a:ext cx="3291840" cy="2957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25f5592a3f6_0_2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9347" y="1545778"/>
            <a:ext cx="4537203" cy="69556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25f5592a3f6_0_247"/>
          <p:cNvSpPr txBox="1"/>
          <p:nvPr/>
        </p:nvSpPr>
        <p:spPr>
          <a:xfrm>
            <a:off x="4409750" y="2659175"/>
            <a:ext cx="419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</a:rPr>
              <a:t>O</a:t>
            </a:r>
            <a:r>
              <a:rPr b="1" lang="en-US" sz="1500">
                <a:solidFill>
                  <a:schemeClr val="dk1"/>
                </a:solidFill>
              </a:rPr>
              <a:t>utput should be seem as </a:t>
            </a:r>
            <a:r>
              <a:rPr b="1" lang="en-US" sz="1500">
                <a:solidFill>
                  <a:srgbClr val="FF0000"/>
                </a:solidFill>
              </a:rPr>
              <a:t>log variance</a:t>
            </a:r>
            <a:r>
              <a:rPr b="1" lang="en-US" sz="1500">
                <a:solidFill>
                  <a:schemeClr val="dk1"/>
                </a:solidFill>
              </a:rPr>
              <a:t> rather than simply </a:t>
            </a:r>
            <a:r>
              <a:rPr b="1" lang="en-US" sz="1500">
                <a:solidFill>
                  <a:srgbClr val="FF0000"/>
                </a:solidFill>
              </a:rPr>
              <a:t>variance</a:t>
            </a:r>
            <a:endParaRPr b="1" sz="1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5f5592a3f6_0_263"/>
          <p:cNvSpPr/>
          <p:nvPr/>
        </p:nvSpPr>
        <p:spPr>
          <a:xfrm>
            <a:off x="411725" y="276849"/>
            <a:ext cx="77718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400" lIns="67675" spcFirstLastPara="1" rIns="67675" wrap="square" tIns="3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800"/>
              <a:buFont typeface="Calibri"/>
              <a:buNone/>
            </a:pPr>
            <a:r>
              <a:rPr b="1" lang="en-US" sz="3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LAB Description - Training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g25f5592a3f6_0_263"/>
          <p:cNvSpPr txBox="1"/>
          <p:nvPr>
            <p:ph idx="4294967295" type="body"/>
          </p:nvPr>
        </p:nvSpPr>
        <p:spPr>
          <a:xfrm>
            <a:off x="522000" y="1085850"/>
            <a:ext cx="81000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-88900" lvl="0" marL="203200" rtl="0" algn="l">
              <a:spcBef>
                <a:spcPts val="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</p:txBody>
      </p:sp>
      <p:pic>
        <p:nvPicPr>
          <p:cNvPr id="235" name="Google Shape;235;g25f5592a3f6_0_263"/>
          <p:cNvPicPr preferRelativeResize="0"/>
          <p:nvPr/>
        </p:nvPicPr>
        <p:blipFill rotWithShape="1">
          <a:blip r:embed="rId3">
            <a:alphaModFix/>
          </a:blip>
          <a:srcRect b="10658" l="0" r="42660" t="0"/>
          <a:stretch/>
        </p:blipFill>
        <p:spPr>
          <a:xfrm>
            <a:off x="5260075" y="2142325"/>
            <a:ext cx="3682474" cy="280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25f5592a3f6_0_263"/>
          <p:cNvSpPr/>
          <p:nvPr/>
        </p:nvSpPr>
        <p:spPr>
          <a:xfrm>
            <a:off x="789755" y="1157045"/>
            <a:ext cx="7771800" cy="3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3825" lIns="67675" spcFirstLastPara="1" rIns="67675" wrap="square" tIns="33825">
            <a:noAutofit/>
          </a:bodyPr>
          <a:lstStyle/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700"/>
              <a:buFont typeface="Noto Sans Symbols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Generate </a:t>
            </a: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posterior</a:t>
            </a: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by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posterior predictor</a:t>
            </a: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 the following info as input to Decoder Fusion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Pose image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Last frame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 Z from </a:t>
            </a: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posterior predictor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Generate the final output by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Generator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Loss = MES-term + KL-term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f5592a3f6_1_49"/>
          <p:cNvSpPr/>
          <p:nvPr/>
        </p:nvSpPr>
        <p:spPr>
          <a:xfrm>
            <a:off x="411725" y="276849"/>
            <a:ext cx="77718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400" lIns="67675" spcFirstLastPara="1" rIns="67675" wrap="square" tIns="3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800"/>
              <a:buFont typeface="Calibri"/>
              <a:buNone/>
            </a:pPr>
            <a:r>
              <a:rPr b="1" lang="en-US" sz="3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LAB Description - Teacher forcing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g25f5592a3f6_1_49"/>
          <p:cNvSpPr txBox="1"/>
          <p:nvPr>
            <p:ph idx="4294967295" type="body"/>
          </p:nvPr>
        </p:nvSpPr>
        <p:spPr>
          <a:xfrm>
            <a:off x="522000" y="1085850"/>
            <a:ext cx="81000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-88900" lvl="0" marL="203200" rtl="0" algn="l">
              <a:spcBef>
                <a:spcPts val="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</p:txBody>
      </p:sp>
      <p:sp>
        <p:nvSpPr>
          <p:cNvPr id="243" name="Google Shape;243;g25f5592a3f6_1_49"/>
          <p:cNvSpPr/>
          <p:nvPr/>
        </p:nvSpPr>
        <p:spPr>
          <a:xfrm>
            <a:off x="789755" y="1157045"/>
            <a:ext cx="7771800" cy="3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3825" lIns="67675" spcFirstLastPara="1" rIns="67675" wrap="square" tIns="33825">
            <a:noAutofit/>
          </a:bodyPr>
          <a:lstStyle/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 ground truth frame as input rather than last generated frame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Teacher forcing ratio is set to 0 ~ 1 and 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to use teacher forcing </a:t>
            </a: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depends</a:t>
            </a: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your design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g25f5592a3f6_1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687" y="2350825"/>
            <a:ext cx="3189873" cy="265875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25f5592a3f6_1_49"/>
          <p:cNvSpPr/>
          <p:nvPr/>
        </p:nvSpPr>
        <p:spPr>
          <a:xfrm>
            <a:off x="3552238" y="3647525"/>
            <a:ext cx="378600" cy="517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5f5592a3f6_1_150"/>
          <p:cNvSpPr/>
          <p:nvPr/>
        </p:nvSpPr>
        <p:spPr>
          <a:xfrm>
            <a:off x="411725" y="276849"/>
            <a:ext cx="77718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400" lIns="67675" spcFirstLastPara="1" rIns="67675" wrap="square" tIns="3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800"/>
              <a:buFont typeface="Calibri"/>
              <a:buNone/>
            </a:pPr>
            <a:r>
              <a:rPr b="1" lang="en-US" sz="3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LAB Description - KL annealing 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25f5592a3f6_1_150"/>
          <p:cNvSpPr txBox="1"/>
          <p:nvPr>
            <p:ph idx="4294967295" type="body"/>
          </p:nvPr>
        </p:nvSpPr>
        <p:spPr>
          <a:xfrm>
            <a:off x="522000" y="1085850"/>
            <a:ext cx="81000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-88900" lvl="0" marL="203200" rtl="0" algn="l">
              <a:spcBef>
                <a:spcPts val="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</p:txBody>
      </p:sp>
      <p:sp>
        <p:nvSpPr>
          <p:cNvPr id="252" name="Google Shape;252;g25f5592a3f6_1_150"/>
          <p:cNvSpPr/>
          <p:nvPr/>
        </p:nvSpPr>
        <p:spPr>
          <a:xfrm>
            <a:off x="789755" y="1157045"/>
            <a:ext cx="7771800" cy="3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3825" lIns="67675" spcFirstLastPara="1" rIns="67675" wrap="square" tIns="33825">
            <a:noAutofit/>
          </a:bodyPr>
          <a:lstStyle/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stable training 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Loss = MES-term + KL-term * </a:t>
            </a:r>
            <a:r>
              <a:rPr b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ɑ</a:t>
            </a:r>
            <a:endParaRPr sz="17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g25f5592a3f6_1_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7874" y="2015525"/>
            <a:ext cx="4179500" cy="282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25f5592a3f6_1_150"/>
          <p:cNvSpPr txBox="1"/>
          <p:nvPr/>
        </p:nvSpPr>
        <p:spPr>
          <a:xfrm>
            <a:off x="411725" y="4709500"/>
            <a:ext cx="826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H. Fu, et al., “Cyclical Annealing Schedule: A Simple Approach to Mitigating KL Vanishing,” NAACL 2019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5f5592a3f6_0_280"/>
          <p:cNvSpPr/>
          <p:nvPr/>
        </p:nvSpPr>
        <p:spPr>
          <a:xfrm>
            <a:off x="411725" y="276849"/>
            <a:ext cx="77718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400" lIns="67675" spcFirstLastPara="1" rIns="67675" wrap="square" tIns="3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800"/>
              <a:buFont typeface="Calibri"/>
              <a:buNone/>
            </a:pPr>
            <a:r>
              <a:rPr b="1" lang="en-US" sz="3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LAB Description -Inference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25f5592a3f6_0_280"/>
          <p:cNvSpPr txBox="1"/>
          <p:nvPr>
            <p:ph idx="4294967295" type="body"/>
          </p:nvPr>
        </p:nvSpPr>
        <p:spPr>
          <a:xfrm>
            <a:off x="522000" y="1085850"/>
            <a:ext cx="81000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-88900" lvl="0" marL="203200" rtl="0" algn="l">
              <a:spcBef>
                <a:spcPts val="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</p:txBody>
      </p:sp>
      <p:pic>
        <p:nvPicPr>
          <p:cNvPr id="261" name="Google Shape;261;g25f5592a3f6_0_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775" y="721250"/>
            <a:ext cx="3391750" cy="202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25f5592a3f6_0_280"/>
          <p:cNvSpPr/>
          <p:nvPr/>
        </p:nvSpPr>
        <p:spPr>
          <a:xfrm>
            <a:off x="789755" y="1157045"/>
            <a:ext cx="7771800" cy="3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3825" lIns="67675" spcFirstLastPara="1" rIns="67675" wrap="square" tIns="33825">
            <a:noAutofit/>
          </a:bodyPr>
          <a:lstStyle/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900"/>
              <a:buFont typeface="Noto Sans Symbols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Generate frame by taking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900"/>
              <a:buFont typeface="Noto Sans Symbols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Pose image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900"/>
              <a:buFont typeface="Noto Sans Symbols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last generated frame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900"/>
              <a:buFont typeface="Noto Sans Symbols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Z sample from prior distribution 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Prior distribution can be set by yourself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700"/>
              <a:buFont typeface="Calibri"/>
              <a:buChar char="⚫"/>
            </a:pPr>
            <a:r>
              <a:rPr b="1" lang="en-US" sz="17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N(0, I) is recommended</a:t>
            </a:r>
            <a:endParaRPr b="1" sz="17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5f5592a3f6_1_133"/>
          <p:cNvSpPr/>
          <p:nvPr/>
        </p:nvSpPr>
        <p:spPr>
          <a:xfrm>
            <a:off x="600450" y="2782295"/>
            <a:ext cx="77718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400" lIns="67675" spcFirstLastPara="1" rIns="67675" wrap="square" tIns="33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800"/>
              <a:buFont typeface="Calibri"/>
              <a:buNone/>
            </a:pPr>
            <a:r>
              <a:rPr b="1" lang="en-US" sz="3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Requirements</a:t>
            </a:r>
            <a:endParaRPr b="0" i="0" sz="3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f5592a3f6_1_19"/>
          <p:cNvSpPr/>
          <p:nvPr/>
        </p:nvSpPr>
        <p:spPr>
          <a:xfrm>
            <a:off x="411725" y="276849"/>
            <a:ext cx="77718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400" lIns="67675" spcFirstLastPara="1" rIns="67675" wrap="square" tIns="3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800"/>
              <a:buFont typeface="Calibri"/>
              <a:buNone/>
            </a:pPr>
            <a:r>
              <a:rPr b="1" lang="en-US" sz="3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Requirements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25f5592a3f6_1_19"/>
          <p:cNvSpPr txBox="1"/>
          <p:nvPr>
            <p:ph idx="4294967295" type="body"/>
          </p:nvPr>
        </p:nvSpPr>
        <p:spPr>
          <a:xfrm>
            <a:off x="522000" y="1085850"/>
            <a:ext cx="81000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-88900" lvl="0" marL="203200" rtl="0" algn="l">
              <a:spcBef>
                <a:spcPts val="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</p:txBody>
      </p:sp>
      <p:sp>
        <p:nvSpPr>
          <p:cNvPr id="275" name="Google Shape;275;g25f5592a3f6_1_19"/>
          <p:cNvSpPr/>
          <p:nvPr/>
        </p:nvSpPr>
        <p:spPr>
          <a:xfrm>
            <a:off x="789755" y="1157045"/>
            <a:ext cx="7771800" cy="3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3825" lIns="67675" spcFirstLastPara="1" rIns="67675" wrap="square" tIns="33825">
            <a:noAutofit/>
          </a:bodyPr>
          <a:lstStyle/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700"/>
              <a:buFont typeface="Noto Sans Symbols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 details implementation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 protocol 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Teacher forcing strategy. Teacher forcing ratio </a:t>
            </a:r>
            <a:r>
              <a:rPr b="1" lang="en-US" sz="17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range 0 ~ 1</a:t>
            </a:r>
            <a:endParaRPr b="1" sz="17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KL annealing strategy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Plot diagram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Plot the loss curve in different kind of setting while training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Plot PSNR per frame while validation your output result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Plot teacher forcing ratio while training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5f5592a3f6_1_26"/>
          <p:cNvSpPr/>
          <p:nvPr/>
        </p:nvSpPr>
        <p:spPr>
          <a:xfrm>
            <a:off x="411725" y="276849"/>
            <a:ext cx="77718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400" lIns="67675" spcFirstLastPara="1" rIns="67675" wrap="square" tIns="3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800"/>
              <a:buFont typeface="Calibri"/>
              <a:buNone/>
            </a:pPr>
            <a:r>
              <a:rPr b="1" lang="en-US" sz="3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Requirements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25f5592a3f6_1_26"/>
          <p:cNvSpPr txBox="1"/>
          <p:nvPr>
            <p:ph idx="4294967295" type="body"/>
          </p:nvPr>
        </p:nvSpPr>
        <p:spPr>
          <a:xfrm>
            <a:off x="522000" y="1085850"/>
            <a:ext cx="81000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-88900" lvl="0" marL="203200" rtl="0" algn="l">
              <a:spcBef>
                <a:spcPts val="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</p:txBody>
      </p:sp>
      <p:sp>
        <p:nvSpPr>
          <p:cNvPr id="282" name="Google Shape;282;g25f5592a3f6_1_26"/>
          <p:cNvSpPr/>
          <p:nvPr/>
        </p:nvSpPr>
        <p:spPr>
          <a:xfrm>
            <a:off x="789755" y="1157045"/>
            <a:ext cx="7771800" cy="3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3825" lIns="67675" spcFirstLastPara="1" rIns="67675" wrap="square" tIns="33825">
            <a:noAutofit/>
          </a:bodyPr>
          <a:lstStyle/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700"/>
              <a:buFont typeface="Noto Sans Symbols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Compare the loss curve difference in different setting and make your assumption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your validation result into gif files (This should be shown in Demo)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Derivation of conditional VAE 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"/>
          <p:cNvSpPr/>
          <p:nvPr/>
        </p:nvSpPr>
        <p:spPr>
          <a:xfrm>
            <a:off x="914400" y="205920"/>
            <a:ext cx="7771680" cy="856440"/>
          </a:xfrm>
          <a:prstGeom prst="rect">
            <a:avLst/>
          </a:prstGeom>
          <a:noFill/>
          <a:ln>
            <a:noFill/>
          </a:ln>
        </p:spPr>
        <p:txBody>
          <a:bodyPr anchorCtr="0" anchor="b" bIns="68400" lIns="67675" spcFirstLastPara="1" rIns="67675" wrap="square" tIns="33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800"/>
              <a:buFont typeface="Calibri"/>
              <a:buNone/>
            </a:pPr>
            <a:r>
              <a:rPr b="1" i="0" lang="en-US" sz="3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Outline</a:t>
            </a:r>
            <a:endParaRPr b="0" i="0" sz="3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"/>
          <p:cNvSpPr/>
          <p:nvPr/>
        </p:nvSpPr>
        <p:spPr>
          <a:xfrm>
            <a:off x="914400" y="1086120"/>
            <a:ext cx="7771680" cy="3428280"/>
          </a:xfrm>
          <a:prstGeom prst="rect">
            <a:avLst/>
          </a:prstGeom>
          <a:noFill/>
          <a:ln>
            <a:noFill/>
          </a:ln>
        </p:spPr>
        <p:txBody>
          <a:bodyPr anchorCtr="0" anchor="t" bIns="33825" lIns="67675" spcFirstLastPara="1" rIns="67675" wrap="square" tIns="33825">
            <a:noAutofit/>
          </a:bodyPr>
          <a:lstStyle/>
          <a:p>
            <a:pPr indent="-2730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700"/>
              <a:buFont typeface="Noto Sans Symbols"/>
              <a:buChar char="⚫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2730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700"/>
              <a:buFont typeface="Calibri"/>
              <a:buChar char="⚫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Lab details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2730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700"/>
              <a:buFont typeface="Calibri"/>
              <a:buChar char="⚫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Requirements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2730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700"/>
              <a:buFont typeface="Calibri"/>
              <a:buChar char="⚫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Others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5f5592a3f6_1_138"/>
          <p:cNvSpPr/>
          <p:nvPr/>
        </p:nvSpPr>
        <p:spPr>
          <a:xfrm>
            <a:off x="600450" y="2782295"/>
            <a:ext cx="77718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400" lIns="67675" spcFirstLastPara="1" rIns="67675" wrap="square" tIns="33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800"/>
              <a:buFont typeface="Calibri"/>
              <a:buNone/>
            </a:pPr>
            <a:r>
              <a:rPr b="1" lang="en-US" sz="3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Others</a:t>
            </a:r>
            <a:endParaRPr b="0" i="0" sz="3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5f5592a3f6_1_32"/>
          <p:cNvSpPr/>
          <p:nvPr/>
        </p:nvSpPr>
        <p:spPr>
          <a:xfrm>
            <a:off x="411725" y="276849"/>
            <a:ext cx="77718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400" lIns="67675" spcFirstLastPara="1" rIns="67675" wrap="square" tIns="3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800"/>
              <a:buFont typeface="Calibri"/>
              <a:buNone/>
            </a:pPr>
            <a:r>
              <a:rPr b="1" lang="en-US" sz="3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Testing time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g25f5592a3f6_1_32"/>
          <p:cNvSpPr txBox="1"/>
          <p:nvPr>
            <p:ph idx="4294967295" type="body"/>
          </p:nvPr>
        </p:nvSpPr>
        <p:spPr>
          <a:xfrm>
            <a:off x="522000" y="1085850"/>
            <a:ext cx="81000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-88900" lvl="0" marL="203200" rtl="0" algn="l">
              <a:spcBef>
                <a:spcPts val="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</p:txBody>
      </p:sp>
      <p:sp>
        <p:nvSpPr>
          <p:cNvPr id="295" name="Google Shape;295;g25f5592a3f6_1_32"/>
          <p:cNvSpPr/>
          <p:nvPr/>
        </p:nvSpPr>
        <p:spPr>
          <a:xfrm>
            <a:off x="789755" y="1157045"/>
            <a:ext cx="7771800" cy="3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3825" lIns="67675" spcFirstLastPara="1" rIns="67675" wrap="square" tIns="33825">
            <a:noAutofit/>
          </a:bodyPr>
          <a:lstStyle/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b="1"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 videos</a:t>
            </a: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should be generated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video sequence contains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</a:pPr>
            <a:r>
              <a:rPr b="1"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initial frame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</a:pPr>
            <a:r>
              <a:rPr b="1" lang="en-US" sz="17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630</a:t>
            </a: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1700">
                <a:latin typeface="Calibri"/>
                <a:ea typeface="Calibri"/>
                <a:cs typeface="Calibri"/>
                <a:sym typeface="Calibri"/>
              </a:rPr>
              <a:t>pose images</a:t>
            </a: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need to take given datas to generate </a:t>
            </a:r>
            <a:r>
              <a:rPr b="1" lang="en-US" sz="17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the following 629 future frames</a:t>
            </a:r>
            <a:endParaRPr b="1" sz="17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g25f5592a3f6_1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2900" y="359950"/>
            <a:ext cx="2686050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5f5592a3f6_1_95"/>
          <p:cNvSpPr/>
          <p:nvPr/>
        </p:nvSpPr>
        <p:spPr>
          <a:xfrm>
            <a:off x="411725" y="276849"/>
            <a:ext cx="77718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400" lIns="67675" spcFirstLastPara="1" rIns="67675" wrap="square" tIns="3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800"/>
              <a:buFont typeface="Calibri"/>
              <a:buNone/>
            </a:pPr>
            <a:r>
              <a:rPr b="1" lang="en-US" sz="3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Provided files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g25f5592a3f6_1_95"/>
          <p:cNvSpPr txBox="1"/>
          <p:nvPr>
            <p:ph idx="4294967295" type="body"/>
          </p:nvPr>
        </p:nvSpPr>
        <p:spPr>
          <a:xfrm>
            <a:off x="522000" y="1085850"/>
            <a:ext cx="81000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-88900" lvl="0" marL="203200" rtl="0" algn="l">
              <a:spcBef>
                <a:spcPts val="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</p:txBody>
      </p:sp>
      <p:sp>
        <p:nvSpPr>
          <p:cNvPr id="303" name="Google Shape;303;g25f5592a3f6_1_95"/>
          <p:cNvSpPr/>
          <p:nvPr/>
        </p:nvSpPr>
        <p:spPr>
          <a:xfrm>
            <a:off x="789755" y="1157045"/>
            <a:ext cx="7771800" cy="3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3825" lIns="67675" spcFirstLastPara="1" rIns="67675" wrap="square" tIns="33825">
            <a:noAutofit/>
          </a:bodyPr>
          <a:lstStyle/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Trainer.py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Tester.py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dataloader.py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requirements.txt  (</a:t>
            </a:r>
            <a:r>
              <a:rPr b="1" lang="en-US" sz="17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python3.9 is </a:t>
            </a:r>
            <a:r>
              <a:rPr b="1" lang="en-US" sz="17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recommended</a:t>
            </a: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modules/ 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700"/>
              <a:buFont typeface="Calibri"/>
              <a:buChar char="⚫"/>
            </a:pPr>
            <a:r>
              <a:rPr b="1" lang="en-US" sz="17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Demo_test (testing datas)</a:t>
            </a:r>
            <a:endParaRPr b="1" sz="17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5f5592a3f6_1_102"/>
          <p:cNvSpPr/>
          <p:nvPr/>
        </p:nvSpPr>
        <p:spPr>
          <a:xfrm>
            <a:off x="411725" y="276849"/>
            <a:ext cx="77718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400" lIns="67675" spcFirstLastPara="1" rIns="67675" wrap="square" tIns="3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800"/>
              <a:buFont typeface="Calibri"/>
              <a:buNone/>
            </a:pPr>
            <a:r>
              <a:rPr b="1" lang="en-US" sz="3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RUN Test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25f5592a3f6_1_102"/>
          <p:cNvSpPr txBox="1"/>
          <p:nvPr>
            <p:ph idx="4294967295" type="body"/>
          </p:nvPr>
        </p:nvSpPr>
        <p:spPr>
          <a:xfrm>
            <a:off x="522000" y="1085850"/>
            <a:ext cx="81000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-88900" lvl="0" marL="203200" rtl="0" algn="l">
              <a:spcBef>
                <a:spcPts val="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</p:txBody>
      </p:sp>
      <p:sp>
        <p:nvSpPr>
          <p:cNvPr id="310" name="Google Shape;310;g25f5592a3f6_1_102"/>
          <p:cNvSpPr/>
          <p:nvPr/>
        </p:nvSpPr>
        <p:spPr>
          <a:xfrm>
            <a:off x="789755" y="1157045"/>
            <a:ext cx="7771800" cy="3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3825" lIns="67675" spcFirstLastPara="1" rIns="67675" wrap="square" tIns="33825">
            <a:noAutofit/>
          </a:bodyPr>
          <a:lstStyle/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 file has been done, simply type the following command 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OK to modify the files e.g. change module structure. </a:t>
            </a:r>
            <a:r>
              <a:rPr b="1" lang="en-US" sz="17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DO NOT change the modules’ name. OR Your testing result may be wrong</a:t>
            </a:r>
            <a:endParaRPr b="1" sz="17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 dir will be created at your {--save_root}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1" name="Google Shape;311;g25f5592a3f6_1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700" y="1643350"/>
            <a:ext cx="5302976" cy="10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25f5592a3f6_1_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7950" y="3232000"/>
            <a:ext cx="1445575" cy="171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5f5592a3f6_1_110"/>
          <p:cNvSpPr/>
          <p:nvPr/>
        </p:nvSpPr>
        <p:spPr>
          <a:xfrm>
            <a:off x="411725" y="276849"/>
            <a:ext cx="77718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400" lIns="67675" spcFirstLastPara="1" rIns="67675" wrap="square" tIns="3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800"/>
              <a:buFont typeface="Calibri"/>
              <a:buNone/>
            </a:pPr>
            <a:r>
              <a:rPr b="1" lang="en-US" sz="3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RUN Test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25f5592a3f6_1_110"/>
          <p:cNvSpPr txBox="1"/>
          <p:nvPr>
            <p:ph idx="4294967295" type="body"/>
          </p:nvPr>
        </p:nvSpPr>
        <p:spPr>
          <a:xfrm>
            <a:off x="522000" y="1085850"/>
            <a:ext cx="81000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-88900" lvl="0" marL="203200" rtl="0" algn="l">
              <a:spcBef>
                <a:spcPts val="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</p:txBody>
      </p:sp>
      <p:sp>
        <p:nvSpPr>
          <p:cNvPr id="319" name="Google Shape;319;g25f5592a3f6_1_110"/>
          <p:cNvSpPr/>
          <p:nvPr/>
        </p:nvSpPr>
        <p:spPr>
          <a:xfrm>
            <a:off x="789755" y="1157045"/>
            <a:ext cx="7771800" cy="3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3825" lIns="67675" spcFirstLastPara="1" rIns="67675" wrap="square" tIns="33825">
            <a:noAutofit/>
          </a:bodyPr>
          <a:lstStyle/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success, this view should be seen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Value within red box will be taken as your performance score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g25f5592a3f6_1_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838" y="2456325"/>
            <a:ext cx="8008325" cy="219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5f5592a3f6_1_58"/>
          <p:cNvSpPr/>
          <p:nvPr/>
        </p:nvSpPr>
        <p:spPr>
          <a:xfrm>
            <a:off x="411725" y="276849"/>
            <a:ext cx="77718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400" lIns="67675" spcFirstLastPara="1" rIns="67675" wrap="square" tIns="3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800"/>
              <a:buFont typeface="Calibri"/>
              <a:buNone/>
            </a:pPr>
            <a:r>
              <a:rPr b="1" lang="en-US" sz="3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25f5592a3f6_1_58"/>
          <p:cNvSpPr txBox="1"/>
          <p:nvPr>
            <p:ph idx="4294967295" type="body"/>
          </p:nvPr>
        </p:nvSpPr>
        <p:spPr>
          <a:xfrm>
            <a:off x="522000" y="1085850"/>
            <a:ext cx="81000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-88900" lvl="0" marL="203200" rtl="0" algn="l">
              <a:spcBef>
                <a:spcPts val="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</p:txBody>
      </p:sp>
      <p:pic>
        <p:nvPicPr>
          <p:cNvPr id="327" name="Google Shape;327;g25f5592a3f6_1_58"/>
          <p:cNvPicPr preferRelativeResize="0"/>
          <p:nvPr/>
        </p:nvPicPr>
        <p:blipFill rotWithShape="1">
          <a:blip r:embed="rId3">
            <a:alphaModFix/>
          </a:blip>
          <a:srcRect b="33484" l="0" r="0" t="0"/>
          <a:stretch/>
        </p:blipFill>
        <p:spPr>
          <a:xfrm>
            <a:off x="665850" y="1011200"/>
            <a:ext cx="6104049" cy="342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5f5592a3f6_1_76"/>
          <p:cNvSpPr/>
          <p:nvPr/>
        </p:nvSpPr>
        <p:spPr>
          <a:xfrm>
            <a:off x="411725" y="276849"/>
            <a:ext cx="77718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400" lIns="67675" spcFirstLastPara="1" rIns="67675" wrap="square" tIns="3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800"/>
              <a:buFont typeface="Calibri"/>
              <a:buNone/>
            </a:pPr>
            <a:r>
              <a:rPr b="1" lang="en-US" sz="3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Dataset - Download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g25f5592a3f6_1_76"/>
          <p:cNvSpPr txBox="1"/>
          <p:nvPr>
            <p:ph idx="4294967295" type="body"/>
          </p:nvPr>
        </p:nvSpPr>
        <p:spPr>
          <a:xfrm>
            <a:off x="522000" y="1085850"/>
            <a:ext cx="81000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-88900" lvl="0" marL="203200" rtl="0" algn="l">
              <a:spcBef>
                <a:spcPts val="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</p:txBody>
      </p:sp>
      <p:pic>
        <p:nvPicPr>
          <p:cNvPr id="334" name="Google Shape;334;g25f5592a3f6_1_76"/>
          <p:cNvPicPr preferRelativeResize="0"/>
          <p:nvPr/>
        </p:nvPicPr>
        <p:blipFill rotWithShape="1">
          <a:blip r:embed="rId3">
            <a:alphaModFix/>
          </a:blip>
          <a:srcRect b="2430" l="0" r="0" t="54483"/>
          <a:stretch/>
        </p:blipFill>
        <p:spPr>
          <a:xfrm>
            <a:off x="850500" y="1255850"/>
            <a:ext cx="6104049" cy="221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5f5592a3f6_1_69"/>
          <p:cNvSpPr/>
          <p:nvPr/>
        </p:nvSpPr>
        <p:spPr>
          <a:xfrm>
            <a:off x="411725" y="276849"/>
            <a:ext cx="77718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400" lIns="67675" spcFirstLastPara="1" rIns="67675" wrap="square" tIns="3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800"/>
              <a:buFont typeface="Calibri"/>
              <a:buNone/>
            </a:pPr>
            <a:r>
              <a:rPr b="1" lang="en-US" sz="3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Recommend</a:t>
            </a:r>
            <a:r>
              <a:rPr b="1" lang="en-US" sz="3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commands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25f5592a3f6_1_69"/>
          <p:cNvSpPr txBox="1"/>
          <p:nvPr>
            <p:ph idx="4294967295" type="body"/>
          </p:nvPr>
        </p:nvSpPr>
        <p:spPr>
          <a:xfrm>
            <a:off x="522000" y="1085850"/>
            <a:ext cx="81000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-88900" lvl="0" marL="203200" rtl="0" algn="l">
              <a:spcBef>
                <a:spcPts val="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88900" lvl="0" marL="203200" rtl="0" algn="l">
              <a:spcBef>
                <a:spcPts val="4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</p:txBody>
      </p:sp>
      <p:pic>
        <p:nvPicPr>
          <p:cNvPr id="341" name="Google Shape;341;g25f5592a3f6_1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325" y="1419412"/>
            <a:ext cx="5987524" cy="230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5f5592a3f6_0_259"/>
          <p:cNvSpPr txBox="1"/>
          <p:nvPr/>
        </p:nvSpPr>
        <p:spPr>
          <a:xfrm>
            <a:off x="332450" y="3518250"/>
            <a:ext cx="82092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[1] C. Chan, et al., “Everybody Dance Now,” ICCV, 2019</a:t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[2] E. Denton, et al., “Stochastic Video Generation with a Learned Prior,” ICML, 2018</a:t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[3] H. Fu, et al., “Cyclical Annealing Schedule: A Simple Approach to Mitigating KL Vanishing,” NAACL 2019</a:t>
            </a:r>
            <a:endParaRPr/>
          </a:p>
        </p:txBody>
      </p:sp>
      <p:sp>
        <p:nvSpPr>
          <p:cNvPr id="348" name="Google Shape;348;g25f5592a3f6_0_259"/>
          <p:cNvSpPr/>
          <p:nvPr/>
        </p:nvSpPr>
        <p:spPr>
          <a:xfrm>
            <a:off x="411725" y="276849"/>
            <a:ext cx="77718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400" lIns="67675" spcFirstLastPara="1" rIns="67675" wrap="square" tIns="3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800"/>
              <a:buFont typeface="Calibri"/>
              <a:buNone/>
            </a:pPr>
            <a:r>
              <a:rPr b="1" lang="en-US" sz="3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Reference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5f5592a3f6_1_123"/>
          <p:cNvSpPr/>
          <p:nvPr/>
        </p:nvSpPr>
        <p:spPr>
          <a:xfrm>
            <a:off x="600450" y="2782295"/>
            <a:ext cx="77718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400" lIns="67675" spcFirstLastPara="1" rIns="67675" wrap="square" tIns="33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800"/>
              <a:buFont typeface="Calibri"/>
              <a:buNone/>
            </a:pPr>
            <a:r>
              <a:rPr b="1" lang="en-US" sz="3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0" i="0" sz="3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f6c79510d_3_28"/>
          <p:cNvSpPr/>
          <p:nvPr/>
        </p:nvSpPr>
        <p:spPr>
          <a:xfrm>
            <a:off x="789755" y="1157045"/>
            <a:ext cx="7771800" cy="3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3825" lIns="67675" spcFirstLastPara="1" rIns="67675" wrap="square" tIns="33825">
            <a:noAutofit/>
          </a:bodyPr>
          <a:lstStyle/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700"/>
              <a:buFont typeface="Noto Sans Symbols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E3 upload deadline: </a:t>
            </a:r>
            <a:r>
              <a:rPr b="1" lang="en-US" sz="17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2023/8/17 12:00</a:t>
            </a:r>
            <a:endParaRPr b="1" sz="17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700"/>
              <a:buFont typeface="Calibri"/>
              <a:buChar char="⚫"/>
            </a:pPr>
            <a:r>
              <a:rPr b="1" lang="en-US" sz="17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Demo 2023/8/17 start at 13:20</a:t>
            </a:r>
            <a:endParaRPr b="1" sz="17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Upload format LAB4_{student_ID}_{your_name}.zip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LAB4/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report.pdf</a:t>
            </a:r>
            <a:endParaRPr b="1" sz="17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g25f6c79510d_3_28"/>
          <p:cNvSpPr/>
          <p:nvPr/>
        </p:nvSpPr>
        <p:spPr>
          <a:xfrm>
            <a:off x="411725" y="276849"/>
            <a:ext cx="77718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400" lIns="67675" spcFirstLastPara="1" rIns="67675" wrap="square" tIns="33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800"/>
              <a:buFont typeface="Calibri"/>
              <a:buNone/>
            </a:pPr>
            <a:r>
              <a:rPr b="1" lang="en-US" sz="3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Important Date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5f5592a3f6_1_144"/>
          <p:cNvSpPr/>
          <p:nvPr/>
        </p:nvSpPr>
        <p:spPr>
          <a:xfrm>
            <a:off x="789750" y="1157047"/>
            <a:ext cx="77718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3825" lIns="67675" spcFirstLastPara="1" rIns="67675" wrap="square" tIns="33825">
            <a:noAutofit/>
          </a:bodyPr>
          <a:lstStyle/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700"/>
              <a:buFont typeface="Noto Sans Symbols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you got any questions, please post it in general forums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students might have the same questions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 will try their  best to answer you in time 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25f5592a3f6_1_144"/>
          <p:cNvSpPr/>
          <p:nvPr/>
        </p:nvSpPr>
        <p:spPr>
          <a:xfrm>
            <a:off x="411725" y="276849"/>
            <a:ext cx="77718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400" lIns="67675" spcFirstLastPara="1" rIns="67675" wrap="square" tIns="33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800"/>
              <a:buFont typeface="Calibri"/>
              <a:buNone/>
            </a:pPr>
            <a:r>
              <a:rPr b="1" lang="en-US" sz="3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General Forums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g25f5592a3f6_1_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475" y="2538849"/>
            <a:ext cx="7859973" cy="16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5f6c79510d_3_55"/>
          <p:cNvSpPr/>
          <p:nvPr/>
        </p:nvSpPr>
        <p:spPr>
          <a:xfrm>
            <a:off x="789755" y="1157045"/>
            <a:ext cx="7771800" cy="3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3825" lIns="67675" spcFirstLastPara="1" rIns="67675" wrap="square" tIns="33825">
            <a:noAutofit/>
          </a:bodyPr>
          <a:lstStyle/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25f6c79510d_3_55"/>
          <p:cNvSpPr/>
          <p:nvPr/>
        </p:nvSpPr>
        <p:spPr>
          <a:xfrm>
            <a:off x="411725" y="276849"/>
            <a:ext cx="77718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400" lIns="67675" spcFirstLastPara="1" rIns="67675" wrap="square" tIns="33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800"/>
              <a:buFont typeface="Calibri"/>
              <a:buNone/>
            </a:pPr>
            <a:r>
              <a:rPr b="1" lang="en-US" sz="3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r>
              <a:rPr b="1" lang="en-US" sz="3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- Theme (Prior work)</a:t>
            </a:r>
            <a:r>
              <a:rPr b="1" lang="en-US" sz="3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g25f6c79510d_3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6125" y="2345550"/>
            <a:ext cx="5040124" cy="217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25f6c79510d_3_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3513" y="1036900"/>
            <a:ext cx="4705350" cy="12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25f6c79510d_3_55"/>
          <p:cNvSpPr txBox="1"/>
          <p:nvPr/>
        </p:nvSpPr>
        <p:spPr>
          <a:xfrm>
            <a:off x="3460575" y="4691800"/>
            <a:ext cx="564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CCCC"/>
                </a:solidFill>
              </a:rPr>
              <a:t>refer to https://github.com/carolineec/EverybodyDanceNow</a:t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5f5592a3f6_0_14"/>
          <p:cNvSpPr/>
          <p:nvPr/>
        </p:nvSpPr>
        <p:spPr>
          <a:xfrm>
            <a:off x="789755" y="1157045"/>
            <a:ext cx="7771800" cy="3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3825" lIns="67675" spcFirstLastPara="1" rIns="67675" wrap="square" tIns="33825">
            <a:noAutofit/>
          </a:bodyPr>
          <a:lstStyle/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25f5592a3f6_0_14"/>
          <p:cNvSpPr/>
          <p:nvPr/>
        </p:nvSpPr>
        <p:spPr>
          <a:xfrm>
            <a:off x="411725" y="276849"/>
            <a:ext cx="77718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400" lIns="67675" spcFirstLastPara="1" rIns="67675" wrap="square" tIns="33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800"/>
              <a:buFont typeface="Calibri"/>
              <a:buNone/>
            </a:pPr>
            <a:r>
              <a:rPr b="1" lang="en-US" sz="3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Introduction - Theme (Prior work) 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25f5592a3f6_0_14"/>
          <p:cNvSpPr txBox="1"/>
          <p:nvPr/>
        </p:nvSpPr>
        <p:spPr>
          <a:xfrm>
            <a:off x="3460575" y="4691800"/>
            <a:ext cx="564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CCCC"/>
                </a:solidFill>
              </a:rPr>
              <a:t>refer to https://github.com/carolineec/EverybodyDanceNow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166" name="Google Shape;166;g25f5592a3f6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38" y="2792750"/>
            <a:ext cx="8932526" cy="19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25f5592a3f6_0_14"/>
          <p:cNvSpPr/>
          <p:nvPr/>
        </p:nvSpPr>
        <p:spPr>
          <a:xfrm>
            <a:off x="789750" y="1157047"/>
            <a:ext cx="77718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3825" lIns="67675" spcFirstLastPara="1" rIns="67675" wrap="square" tIns="33825">
            <a:noAutofit/>
          </a:bodyPr>
          <a:lstStyle/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700"/>
              <a:buFont typeface="Noto Sans Symbols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pre-trained pose estimation network to generate pose images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700"/>
              <a:buFont typeface="Noto Sans Symbols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 the following video frame with </a:t>
            </a: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GAN-based structure 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Generate the prediction by taking pose as inputs in inference time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5f5592a3f6_1_10"/>
          <p:cNvSpPr/>
          <p:nvPr/>
        </p:nvSpPr>
        <p:spPr>
          <a:xfrm>
            <a:off x="789755" y="1157045"/>
            <a:ext cx="7771800" cy="3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3825" lIns="67675" spcFirstLastPara="1" rIns="67675" wrap="square" tIns="33825">
            <a:noAutofit/>
          </a:bodyPr>
          <a:lstStyle/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g25f5592a3f6_1_10"/>
          <p:cNvSpPr/>
          <p:nvPr/>
        </p:nvSpPr>
        <p:spPr>
          <a:xfrm>
            <a:off x="411725" y="276849"/>
            <a:ext cx="77718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400" lIns="67675" spcFirstLastPara="1" rIns="67675" wrap="square" tIns="33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800"/>
              <a:buFont typeface="Calibri"/>
              <a:buNone/>
            </a:pPr>
            <a:r>
              <a:rPr b="1" lang="en-US" sz="3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Introduction - Theme (Prior work) 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25f5592a3f6_1_10"/>
          <p:cNvSpPr txBox="1"/>
          <p:nvPr/>
        </p:nvSpPr>
        <p:spPr>
          <a:xfrm>
            <a:off x="3460575" y="4691800"/>
            <a:ext cx="564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CCCC"/>
                </a:solidFill>
              </a:rPr>
              <a:t>refer to https://github.com/carolineec/EverybodyDanceNow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175" name="Google Shape;175;g25f5592a3f6_1_10"/>
          <p:cNvSpPr/>
          <p:nvPr/>
        </p:nvSpPr>
        <p:spPr>
          <a:xfrm>
            <a:off x="789750" y="1157047"/>
            <a:ext cx="77718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3825" lIns="67675" spcFirstLastPara="1" rIns="67675" wrap="square" tIns="33825">
            <a:noAutofit/>
          </a:bodyPr>
          <a:lstStyle/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700"/>
              <a:buFont typeface="Noto Sans Symbols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Inference the output in frame by frames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⚫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Generate the video output by concatenate a sequence of output images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g25f5592a3f6_1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050" y="2285600"/>
            <a:ext cx="5715000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5f5592a3f6_1_128"/>
          <p:cNvSpPr/>
          <p:nvPr/>
        </p:nvSpPr>
        <p:spPr>
          <a:xfrm>
            <a:off x="600450" y="2782295"/>
            <a:ext cx="77718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400" lIns="67675" spcFirstLastPara="1" rIns="67675" wrap="square" tIns="33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800"/>
              <a:buFont typeface="Calibri"/>
              <a:buNone/>
            </a:pPr>
            <a:r>
              <a:rPr b="1" lang="en-US" sz="3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Lab details</a:t>
            </a:r>
            <a:endParaRPr b="0" i="0" sz="3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Hong Sheng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12</vt:i4>
  </property>
  <property fmtid="{D5CDD505-2E9C-101B-9397-08002B2CF9AE}" pid="3" name="PresentationFormat">
    <vt:lpwstr>如螢幕大小 (16:9)</vt:lpwstr>
  </property>
  <property fmtid="{D5CDD505-2E9C-101B-9397-08002B2CF9AE}" pid="4" name="Slides">
    <vt:i4>12</vt:i4>
  </property>
</Properties>
</file>